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Century Gothic" panose="020B0502020202020204" pitchFamily="34" charset="0"/>
      <p:regular r:id="rId13"/>
      <p:bold r:id="rId14"/>
      <p:italic r:id="rId15"/>
      <p:boldItalic r:id="rId16"/>
    </p:embeddedFont>
    <p:embeddedFont>
      <p:font typeface="Roboto" panose="020B0604020202020204" charset="0"/>
      <p:regular r:id="rId17"/>
      <p:bold r:id="rId18"/>
      <p:italic r:id="rId19"/>
      <p:boldItalic r:id="rId20"/>
    </p:embeddedFont>
    <p:embeddedFont>
      <p:font typeface="Roboto Slab" panose="020B0604020202020204"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BBEBF51-DD92-4A46-9614-D885CD776E2D}">
  <a:tblStyle styleId="{8BBEBF51-DD92-4A46-9614-D885CD776E2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974EA4B-032C-4607-9840-26F1FACC626A}" styleName="Table_1">
    <a:wholeTbl>
      <a:tcTxStyle>
        <a:font>
          <a:latin typeface="Arial"/>
          <a:ea typeface="Arial"/>
          <a:cs typeface="Arial"/>
        </a:font>
        <a:srgbClr val="000000"/>
      </a:tcTxStyle>
      <a:tcStyle>
        <a:tcBdr>
          <a:left>
            <a:ln w="6350" cap="flat" cmpd="sng">
              <a:solidFill>
                <a:srgbClr val="000000"/>
              </a:solidFill>
              <a:prstDash val="solid"/>
              <a:round/>
              <a:headEnd type="none" w="sm" len="sm"/>
              <a:tailEnd type="none" w="sm" len="sm"/>
            </a:ln>
          </a:left>
          <a:right>
            <a:ln w="6350" cap="flat" cmpd="sng">
              <a:solidFill>
                <a:srgbClr val="000000"/>
              </a:solidFill>
              <a:prstDash val="solid"/>
              <a:round/>
              <a:headEnd type="none" w="sm" len="sm"/>
              <a:tailEnd type="none" w="sm" len="sm"/>
            </a:ln>
          </a:right>
          <a:top>
            <a:ln w="6350" cap="flat" cmpd="sng">
              <a:solidFill>
                <a:srgbClr val="000000"/>
              </a:solidFill>
              <a:prstDash val="solid"/>
              <a:round/>
              <a:headEnd type="none" w="sm" len="sm"/>
              <a:tailEnd type="none" w="sm" len="sm"/>
            </a:ln>
          </a:top>
          <a:bottom>
            <a:ln w="6350" cap="flat" cmpd="sng">
              <a:solidFill>
                <a:srgbClr val="000000"/>
              </a:solidFill>
              <a:prstDash val="solid"/>
              <a:round/>
              <a:headEnd type="none" w="sm" len="sm"/>
              <a:tailEnd type="none" w="sm" len="sm"/>
            </a:ln>
          </a:bottom>
          <a:insideH>
            <a:ln w="6350" cap="flat" cmpd="sng">
              <a:solidFill>
                <a:srgbClr val="000000"/>
              </a:solidFill>
              <a:prstDash val="solid"/>
              <a:round/>
              <a:headEnd type="none" w="sm" len="sm"/>
              <a:tailEnd type="none" w="sm" len="sm"/>
            </a:ln>
          </a:insideH>
          <a:insideV>
            <a:ln w="635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72917f5483_0_13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72917f5483_0_1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72917f5483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72917f5483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72917f5483_0_2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72917f5483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2917f5483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72917f5483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72917f5483_0_2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72917f5483_0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72917f5483_0_5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72917f5483_0_5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2917f5483_0_5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2917f5483_0_5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2917f5483_0_1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72917f5483_0_1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2917f5483_0_1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2917f5483_0_1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limited-company-formation"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title"/>
          </p:nvPr>
        </p:nvSpPr>
        <p:spPr>
          <a:xfrm>
            <a:off x="387900" y="1152450"/>
            <a:ext cx="8368200" cy="1538400"/>
          </a:xfrm>
        </p:spPr>
        <p:txBody>
          <a:bodyPr spcFirstLastPara="1" wrap="square" lIns="91425" tIns="91425" rIns="91425" bIns="91425" anchor="ctr" anchorCtr="0">
            <a:normAutofit/>
          </a:bodyPr>
          <a:lstStyle/>
          <a:p>
            <a:pPr marL="0" lvl="0" indent="0" rtl="0">
              <a:lnSpc>
                <a:spcPct val="90000"/>
              </a:lnSpc>
              <a:spcBef>
                <a:spcPts val="0"/>
              </a:spcBef>
              <a:spcAft>
                <a:spcPts val="0"/>
              </a:spcAft>
              <a:buNone/>
            </a:pPr>
            <a:r>
              <a:rPr lang="en-GB" sz="5200" dirty="0"/>
              <a:t>Y11-Y12 Transition Work</a:t>
            </a:r>
          </a:p>
        </p:txBody>
      </p:sp>
      <p:sp>
        <p:nvSpPr>
          <p:cNvPr id="69" name="Text Placeholder 2">
            <a:extLst>
              <a:ext uri="{FF2B5EF4-FFF2-40B4-BE49-F238E27FC236}">
                <a16:creationId xmlns:a16="http://schemas.microsoft.com/office/drawing/2014/main" id="{498EC4C0-6D27-4747-97A1-08AAD472D9FC}"/>
              </a:ext>
            </a:extLst>
          </p:cNvPr>
          <p:cNvSpPr>
            <a:spLocks noGrp="1"/>
          </p:cNvSpPr>
          <p:nvPr>
            <p:ph type="body" idx="1"/>
          </p:nvPr>
        </p:nvSpPr>
        <p:spPr>
          <a:xfrm>
            <a:off x="387900" y="2919450"/>
            <a:ext cx="8368200" cy="1071600"/>
          </a:xfrm>
        </p:spPr>
        <p:txBody>
          <a:bodyPr/>
          <a:lstStyle/>
          <a:p>
            <a:pPr marL="114300" indent="0">
              <a:buNone/>
            </a:pPr>
            <a:r>
              <a:rPr lang="en-US" sz="3200" dirty="0"/>
              <a:t>BTEC Business Studies Level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u="sng" dirty="0"/>
              <a:t>Activity 6- </a:t>
            </a:r>
            <a:r>
              <a:rPr lang="en" sz="2400" b="1" u="sng" dirty="0"/>
              <a:t>write a report on a business of your choice</a:t>
            </a:r>
            <a:endParaRPr sz="2400" b="1" u="sng" dirty="0"/>
          </a:p>
        </p:txBody>
      </p:sp>
      <p:sp>
        <p:nvSpPr>
          <p:cNvPr id="118" name="Google Shape;118;p22"/>
          <p:cNvSpPr txBox="1">
            <a:spLocks noGrp="1"/>
          </p:cNvSpPr>
          <p:nvPr>
            <p:ph type="body" idx="1"/>
          </p:nvPr>
        </p:nvSpPr>
        <p:spPr>
          <a:xfrm>
            <a:off x="387900" y="1489825"/>
            <a:ext cx="8368200" cy="34380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sz="1200" dirty="0">
                <a:solidFill>
                  <a:srgbClr val="FFFFFF"/>
                </a:solidFill>
                <a:latin typeface="Arial"/>
                <a:ea typeface="Arial"/>
                <a:cs typeface="Arial"/>
                <a:sym typeface="Arial"/>
              </a:rPr>
              <a:t>Pick a large business that is</a:t>
            </a:r>
            <a:r>
              <a:rPr lang="en" sz="1200" b="1" dirty="0">
                <a:solidFill>
                  <a:srgbClr val="FFFFFF"/>
                </a:solidFill>
                <a:latin typeface="Arial"/>
                <a:ea typeface="Arial"/>
                <a:cs typeface="Arial"/>
                <a:sym typeface="Arial"/>
              </a:rPr>
              <a:t> based in the UK</a:t>
            </a:r>
            <a:r>
              <a:rPr lang="en" sz="1200" dirty="0">
                <a:solidFill>
                  <a:srgbClr val="FFFFFF"/>
                </a:solidFill>
                <a:latin typeface="Arial"/>
                <a:ea typeface="Arial"/>
                <a:cs typeface="Arial"/>
                <a:sym typeface="Arial"/>
              </a:rPr>
              <a:t> e.g. Tesco. ( A UK plc has to give the public much more information than an American one)</a:t>
            </a:r>
            <a:endParaRPr sz="1200" dirty="0">
              <a:solidFill>
                <a:srgbClr val="FFFFFF"/>
              </a:solidFill>
              <a:latin typeface="Arial"/>
              <a:ea typeface="Arial"/>
              <a:cs typeface="Arial"/>
              <a:sym typeface="Arial"/>
            </a:endParaRPr>
          </a:p>
          <a:p>
            <a:pPr marL="0" lvl="0" indent="0" algn="l" rtl="0">
              <a:lnSpc>
                <a:spcPct val="107916"/>
              </a:lnSpc>
              <a:spcBef>
                <a:spcPts val="800"/>
              </a:spcBef>
              <a:spcAft>
                <a:spcPts val="0"/>
              </a:spcAft>
              <a:buNone/>
            </a:pPr>
            <a:r>
              <a:rPr lang="en" sz="1200" dirty="0">
                <a:solidFill>
                  <a:srgbClr val="FFFFFF"/>
                </a:solidFill>
                <a:latin typeface="Arial"/>
                <a:ea typeface="Arial"/>
                <a:cs typeface="Arial"/>
                <a:sym typeface="Arial"/>
              </a:rPr>
              <a:t>Using its website, company annual report and other research </a:t>
            </a:r>
            <a:r>
              <a:rPr lang="en-GB" sz="1200" dirty="0">
                <a:solidFill>
                  <a:srgbClr val="FFFFFF"/>
                </a:solidFill>
                <a:latin typeface="Arial"/>
                <a:ea typeface="Arial"/>
                <a:cs typeface="Arial"/>
                <a:sym typeface="Arial"/>
              </a:rPr>
              <a:t>methods,</a:t>
            </a:r>
            <a:r>
              <a:rPr lang="en" sz="1200" dirty="0">
                <a:solidFill>
                  <a:srgbClr val="FFFFFF"/>
                </a:solidFill>
                <a:latin typeface="Arial"/>
                <a:ea typeface="Arial"/>
                <a:cs typeface="Arial"/>
                <a:sym typeface="Arial"/>
              </a:rPr>
              <a:t> write a report on the business.</a:t>
            </a:r>
            <a:endParaRPr sz="1200" dirty="0">
              <a:solidFill>
                <a:srgbClr val="FFFFFF"/>
              </a:solidFill>
              <a:latin typeface="Arial"/>
              <a:ea typeface="Arial"/>
              <a:cs typeface="Arial"/>
              <a:sym typeface="Arial"/>
            </a:endParaRPr>
          </a:p>
          <a:p>
            <a:pPr marL="0" lvl="0" indent="0" algn="l" rtl="0">
              <a:lnSpc>
                <a:spcPct val="100000"/>
              </a:lnSpc>
              <a:spcBef>
                <a:spcPts val="800"/>
              </a:spcBef>
              <a:spcAft>
                <a:spcPts val="0"/>
              </a:spcAft>
              <a:buNone/>
            </a:pPr>
            <a:r>
              <a:rPr lang="en" sz="1200" b="1" dirty="0">
                <a:solidFill>
                  <a:srgbClr val="FFFFFF"/>
                </a:solidFill>
                <a:latin typeface="Arial"/>
                <a:ea typeface="Arial"/>
                <a:cs typeface="Arial"/>
                <a:sym typeface="Arial"/>
              </a:rPr>
              <a:t>In your report you should </a:t>
            </a:r>
            <a:endParaRPr sz="1200" dirty="0">
              <a:solidFill>
                <a:srgbClr val="FFFFFF"/>
              </a:solidFill>
              <a:latin typeface="Arial"/>
              <a:ea typeface="Arial"/>
              <a:cs typeface="Arial"/>
              <a:sym typeface="Arial"/>
            </a:endParaRPr>
          </a:p>
          <a:p>
            <a:pPr marL="457200" lvl="0" indent="-304800" algn="l" rtl="0">
              <a:lnSpc>
                <a:spcPct val="100000"/>
              </a:lnSpc>
              <a:spcBef>
                <a:spcPts val="800"/>
              </a:spcBef>
              <a:spcAft>
                <a:spcPts val="0"/>
              </a:spcAft>
              <a:buClr>
                <a:srgbClr val="FFFFFF"/>
              </a:buClr>
              <a:buSzPts val="1200"/>
              <a:buFont typeface="Arial"/>
              <a:buChar char="●"/>
            </a:pPr>
            <a:r>
              <a:rPr lang="en" sz="1200" dirty="0">
                <a:solidFill>
                  <a:srgbClr val="FFFFFF"/>
                </a:solidFill>
                <a:latin typeface="Arial"/>
                <a:ea typeface="Arial"/>
                <a:cs typeface="Arial"/>
                <a:sym typeface="Arial"/>
              </a:rPr>
              <a:t>Identify the features of the business –explain its history, what its activities are, where is it based, how many stores it has, how many people it employs, who owns the business.</a:t>
            </a:r>
            <a:endParaRPr sz="1200" dirty="0">
              <a:solidFill>
                <a:srgbClr val="FFFFFF"/>
              </a:solidFill>
              <a:latin typeface="Arial"/>
              <a:ea typeface="Arial"/>
              <a:cs typeface="Arial"/>
              <a:sym typeface="Arial"/>
            </a:endParaRPr>
          </a:p>
          <a:p>
            <a:pPr marL="457200" lvl="0" indent="0" algn="l" rtl="0">
              <a:lnSpc>
                <a:spcPct val="100000"/>
              </a:lnSpc>
              <a:spcBef>
                <a:spcPts val="0"/>
              </a:spcBef>
              <a:spcAft>
                <a:spcPts val="0"/>
              </a:spcAft>
              <a:buNone/>
            </a:pPr>
            <a:endParaRPr sz="1200" dirty="0">
              <a:solidFill>
                <a:srgbClr val="FFFFFF"/>
              </a:solidFill>
              <a:latin typeface="Arial"/>
              <a:ea typeface="Arial"/>
              <a:cs typeface="Arial"/>
              <a:sym typeface="Arial"/>
            </a:endParaRPr>
          </a:p>
          <a:p>
            <a:pPr marL="457200" lvl="0" indent="-304800" algn="l" rtl="0">
              <a:lnSpc>
                <a:spcPct val="100000"/>
              </a:lnSpc>
              <a:spcBef>
                <a:spcPts val="0"/>
              </a:spcBef>
              <a:spcAft>
                <a:spcPts val="0"/>
              </a:spcAft>
              <a:buClr>
                <a:srgbClr val="FFFFFF"/>
              </a:buClr>
              <a:buSzPts val="1200"/>
              <a:buFont typeface="Arial"/>
              <a:buChar char="●"/>
            </a:pPr>
            <a:r>
              <a:rPr lang="en" sz="1200" dirty="0">
                <a:solidFill>
                  <a:srgbClr val="FFFFFF"/>
                </a:solidFill>
                <a:latin typeface="Arial"/>
                <a:ea typeface="Arial"/>
                <a:cs typeface="Arial"/>
                <a:sym typeface="Arial"/>
              </a:rPr>
              <a:t>Find out its aims and objectives. The company report might help you here.</a:t>
            </a:r>
            <a:endParaRPr sz="1200" dirty="0">
              <a:solidFill>
                <a:srgbClr val="FFFFFF"/>
              </a:solidFill>
              <a:latin typeface="Arial"/>
              <a:ea typeface="Arial"/>
              <a:cs typeface="Arial"/>
              <a:sym typeface="Arial"/>
            </a:endParaRPr>
          </a:p>
          <a:p>
            <a:pPr marL="457200" lvl="0" indent="0" algn="l" rtl="0">
              <a:lnSpc>
                <a:spcPct val="100000"/>
              </a:lnSpc>
              <a:spcBef>
                <a:spcPts val="0"/>
              </a:spcBef>
              <a:spcAft>
                <a:spcPts val="0"/>
              </a:spcAft>
              <a:buNone/>
            </a:pPr>
            <a:endParaRPr sz="1200" dirty="0">
              <a:solidFill>
                <a:srgbClr val="FFFFFF"/>
              </a:solidFill>
              <a:latin typeface="Arial"/>
              <a:ea typeface="Arial"/>
              <a:cs typeface="Arial"/>
              <a:sym typeface="Arial"/>
            </a:endParaRPr>
          </a:p>
          <a:p>
            <a:pPr marL="457200" lvl="0" indent="-304800" algn="l" rtl="0">
              <a:lnSpc>
                <a:spcPct val="100000"/>
              </a:lnSpc>
              <a:spcBef>
                <a:spcPts val="0"/>
              </a:spcBef>
              <a:spcAft>
                <a:spcPts val="0"/>
              </a:spcAft>
              <a:buClr>
                <a:srgbClr val="FFFFFF"/>
              </a:buClr>
              <a:buSzPts val="1200"/>
              <a:buFont typeface="Arial"/>
              <a:buChar char="●"/>
            </a:pPr>
            <a:r>
              <a:rPr lang="en" sz="1200" dirty="0">
                <a:solidFill>
                  <a:srgbClr val="FFFFFF"/>
                </a:solidFill>
                <a:latin typeface="Arial"/>
                <a:ea typeface="Arial"/>
                <a:cs typeface="Arial"/>
                <a:sym typeface="Arial"/>
              </a:rPr>
              <a:t>Try and find examples to illustrate each aim. i.e. if one aim is to make a profit find out their profit figures in the last year, if another aim is to help society give examples of the charity events they hold. Do you think they have achieved their aims? What is the evidence?</a:t>
            </a:r>
            <a:endParaRPr sz="1200" dirty="0">
              <a:solidFill>
                <a:srgbClr val="FFFFFF"/>
              </a:solidFill>
              <a:latin typeface="Arial"/>
              <a:ea typeface="Arial"/>
              <a:cs typeface="Arial"/>
              <a:sym typeface="Arial"/>
            </a:endParaRPr>
          </a:p>
          <a:p>
            <a:pPr marL="457200" lvl="0" indent="0" algn="l" rtl="0">
              <a:lnSpc>
                <a:spcPct val="100000"/>
              </a:lnSpc>
              <a:spcBef>
                <a:spcPts val="0"/>
              </a:spcBef>
              <a:spcAft>
                <a:spcPts val="0"/>
              </a:spcAft>
              <a:buNone/>
            </a:pPr>
            <a:endParaRPr sz="1200" dirty="0">
              <a:solidFill>
                <a:srgbClr val="FFFFFF"/>
              </a:solidFill>
              <a:latin typeface="Arial"/>
              <a:ea typeface="Arial"/>
              <a:cs typeface="Arial"/>
              <a:sym typeface="Arial"/>
            </a:endParaRPr>
          </a:p>
          <a:p>
            <a:pPr marL="457200" lvl="0" indent="-304800" algn="l" rtl="0">
              <a:lnSpc>
                <a:spcPct val="100000"/>
              </a:lnSpc>
              <a:spcBef>
                <a:spcPts val="0"/>
              </a:spcBef>
              <a:spcAft>
                <a:spcPts val="0"/>
              </a:spcAft>
              <a:buClr>
                <a:srgbClr val="FFFFFF"/>
              </a:buClr>
              <a:buSzPts val="1200"/>
              <a:buFont typeface="Arial"/>
              <a:buChar char="●"/>
            </a:pPr>
            <a:r>
              <a:rPr lang="en" sz="1200" dirty="0">
                <a:solidFill>
                  <a:srgbClr val="FFFFFF"/>
                </a:solidFill>
                <a:latin typeface="Arial"/>
                <a:ea typeface="Arial"/>
                <a:cs typeface="Arial"/>
                <a:sym typeface="Arial"/>
              </a:rPr>
              <a:t>Identify the stakeholders of the business (anyone who is affected by the business) and explain what each one might want out of the business.</a:t>
            </a:r>
            <a:endParaRPr sz="1200" dirty="0">
              <a:solidFill>
                <a:srgbClr val="FFFFFF"/>
              </a:solidFill>
              <a:latin typeface="Arial"/>
              <a:ea typeface="Arial"/>
              <a:cs typeface="Arial"/>
              <a:sym typeface="Arial"/>
            </a:endParaRPr>
          </a:p>
          <a:p>
            <a:pPr marL="457200" lvl="0" indent="0" algn="l" rtl="0">
              <a:lnSpc>
                <a:spcPct val="100000"/>
              </a:lnSpc>
              <a:spcBef>
                <a:spcPts val="0"/>
              </a:spcBef>
              <a:spcAft>
                <a:spcPts val="0"/>
              </a:spcAft>
              <a:buNone/>
            </a:pPr>
            <a:endParaRPr sz="1200" dirty="0">
              <a:solidFill>
                <a:srgbClr val="FFFFFF"/>
              </a:solidFill>
              <a:latin typeface="Arial"/>
              <a:ea typeface="Arial"/>
              <a:cs typeface="Arial"/>
              <a:sym typeface="Arial"/>
            </a:endParaRPr>
          </a:p>
          <a:p>
            <a:pPr marL="0" lvl="0" indent="0" algn="l" rtl="0">
              <a:spcBef>
                <a:spcPts val="0"/>
              </a:spcBef>
              <a:spcAft>
                <a:spcPts val="16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0" name="Google Shape;70;p14"/>
          <p:cNvSpPr txBox="1">
            <a:spLocks noGrp="1"/>
          </p:cNvSpPr>
          <p:nvPr>
            <p:ph type="title"/>
          </p:nvPr>
        </p:nvSpPr>
        <p:spPr>
          <a:xfrm>
            <a:off x="490250" y="526350"/>
            <a:ext cx="5618700" cy="4090800"/>
          </a:xfrm>
        </p:spPr>
        <p:txBody>
          <a:bodyPr spcFirstLastPara="1" wrap="square" lIns="91425" tIns="91425" rIns="91425" bIns="91425" anchor="ctr" anchorCtr="0">
            <a:normAutofit/>
          </a:bodyPr>
          <a:lstStyle/>
          <a:p>
            <a:pPr marL="0" lvl="0" indent="0" rtl="0">
              <a:spcBef>
                <a:spcPts val="0"/>
              </a:spcBef>
              <a:spcAft>
                <a:spcPts val="1600"/>
              </a:spcAft>
              <a:buNone/>
            </a:pPr>
            <a:r>
              <a:rPr lang="en" sz="4400" dirty="0"/>
              <a:t>The following activities will help you with your Business assignments in Y12.</a:t>
            </a:r>
            <a:endParaRPr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87900" y="458025"/>
            <a:ext cx="8368200" cy="955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u="sng" dirty="0"/>
              <a:t>Activity 1 - Create a document to answer the following:</a:t>
            </a:r>
            <a:endParaRPr b="1" u="sng" dirty="0"/>
          </a:p>
        </p:txBody>
      </p:sp>
      <p:sp>
        <p:nvSpPr>
          <p:cNvPr id="76" name="Google Shape;76;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lnSpc>
                <a:spcPct val="107916"/>
              </a:lnSpc>
              <a:spcBef>
                <a:spcPts val="0"/>
              </a:spcBef>
              <a:spcAft>
                <a:spcPts val="0"/>
              </a:spcAft>
              <a:buClr>
                <a:srgbClr val="FFFFFF"/>
              </a:buClr>
              <a:buSzPts val="1800"/>
              <a:buChar char="●"/>
            </a:pPr>
            <a:r>
              <a:rPr lang="en" dirty="0">
                <a:solidFill>
                  <a:srgbClr val="FFFFFF"/>
                </a:solidFill>
              </a:rPr>
              <a:t>Find out the difference between the private and public sector. </a:t>
            </a:r>
          </a:p>
          <a:p>
            <a:pPr marL="457200" lvl="0" indent="-342900" algn="l" rtl="0">
              <a:lnSpc>
                <a:spcPct val="107916"/>
              </a:lnSpc>
              <a:spcBef>
                <a:spcPts val="0"/>
              </a:spcBef>
              <a:spcAft>
                <a:spcPts val="0"/>
              </a:spcAft>
              <a:buClr>
                <a:srgbClr val="FFFFFF"/>
              </a:buClr>
              <a:buSzPts val="1800"/>
              <a:buChar char="●"/>
            </a:pPr>
            <a:r>
              <a:rPr lang="en" dirty="0">
                <a:solidFill>
                  <a:srgbClr val="FFFFFF"/>
                </a:solidFill>
              </a:rPr>
              <a:t>Find out what a not-for-profit organisation is.</a:t>
            </a:r>
            <a:endParaRPr dirty="0">
              <a:solidFill>
                <a:srgbClr val="FFFFFF"/>
              </a:solidFill>
            </a:endParaRPr>
          </a:p>
          <a:p>
            <a:pPr marL="457200" lvl="0" indent="-342900" algn="l" rtl="0">
              <a:lnSpc>
                <a:spcPct val="107916"/>
              </a:lnSpc>
              <a:spcBef>
                <a:spcPts val="0"/>
              </a:spcBef>
              <a:spcAft>
                <a:spcPts val="0"/>
              </a:spcAft>
              <a:buClr>
                <a:srgbClr val="FFFFFF"/>
              </a:buClr>
              <a:buSzPts val="1800"/>
              <a:buChar char="●"/>
            </a:pPr>
            <a:r>
              <a:rPr lang="en" dirty="0">
                <a:solidFill>
                  <a:srgbClr val="FFFFFF"/>
                </a:solidFill>
              </a:rPr>
              <a:t>List 5 examples of each (private sector business, public sector organisation and not-for-profit organisation).</a:t>
            </a:r>
            <a:endParaRPr dirty="0">
              <a:solidFill>
                <a:srgbClr val="FFFFFF"/>
              </a:solidFill>
            </a:endParaRPr>
          </a:p>
          <a:p>
            <a:pPr marL="457200" lvl="0" indent="-342900" algn="l" rtl="0">
              <a:lnSpc>
                <a:spcPct val="107916"/>
              </a:lnSpc>
              <a:spcBef>
                <a:spcPts val="0"/>
              </a:spcBef>
              <a:spcAft>
                <a:spcPts val="0"/>
              </a:spcAft>
              <a:buClr>
                <a:srgbClr val="FFFFFF"/>
              </a:buClr>
              <a:buSzPts val="1800"/>
              <a:buChar char="●"/>
            </a:pPr>
            <a:r>
              <a:rPr lang="en" dirty="0">
                <a:solidFill>
                  <a:srgbClr val="FFFFFF"/>
                </a:solidFill>
              </a:rPr>
              <a:t>Pick an example from each and write a case study, deciding what features are similar and which ones are different.  Consider things such as their activities, number of people working there, their size, where they operate, how they are funded, what they spend their money on, what they aim to do, how successful they are, how you have measured their success.This can be put in a table. See example on next slide.</a:t>
            </a:r>
            <a:endParaRPr dirty="0">
              <a:solidFill>
                <a:srgbClr val="FFFFFF"/>
              </a:solidFill>
            </a:endParaRPr>
          </a:p>
          <a:p>
            <a:pPr marL="0" lvl="0" indent="0" algn="l" rtl="0">
              <a:lnSpc>
                <a:spcPct val="107916"/>
              </a:lnSpc>
              <a:spcBef>
                <a:spcPts val="800"/>
              </a:spcBef>
              <a:spcAft>
                <a:spcPts val="0"/>
              </a:spcAft>
              <a:buNone/>
            </a:pPr>
            <a:endParaRPr dirty="0">
              <a:solidFill>
                <a:srgbClr val="FFFFFF"/>
              </a:solidFill>
            </a:endParaRPr>
          </a:p>
          <a:p>
            <a:pPr marL="0" lvl="0" indent="0" algn="l" rtl="0">
              <a:lnSpc>
                <a:spcPct val="107916"/>
              </a:lnSpc>
              <a:spcBef>
                <a:spcPts val="800"/>
              </a:spcBef>
              <a:spcAft>
                <a:spcPts val="0"/>
              </a:spcAft>
              <a:buNone/>
            </a:pPr>
            <a:endParaRPr dirty="0">
              <a:solidFill>
                <a:srgbClr val="FFFFFF"/>
              </a:solidFill>
            </a:endParaRPr>
          </a:p>
          <a:p>
            <a:pPr marL="0" lvl="0" indent="0" algn="l" rtl="0">
              <a:lnSpc>
                <a:spcPct val="100000"/>
              </a:lnSpc>
              <a:spcBef>
                <a:spcPts val="800"/>
              </a:spcBef>
              <a:spcAft>
                <a:spcPts val="0"/>
              </a:spcAft>
              <a:buNone/>
            </a:pPr>
            <a:endParaRPr dirty="0">
              <a:solidFill>
                <a:srgbClr val="FFFFFF"/>
              </a:solidFill>
            </a:endParaRPr>
          </a:p>
          <a:p>
            <a:pPr marL="0" lvl="0" indent="0" algn="l" rtl="0">
              <a:spcBef>
                <a:spcPts val="0"/>
              </a:spcBef>
              <a:spcAft>
                <a:spcPts val="16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u="sng" dirty="0"/>
              <a:t>Example of a table you could use</a:t>
            </a:r>
            <a:endParaRPr b="1" u="sng" dirty="0"/>
          </a:p>
        </p:txBody>
      </p:sp>
      <p:graphicFrame>
        <p:nvGraphicFramePr>
          <p:cNvPr id="82" name="Google Shape;82;p16"/>
          <p:cNvGraphicFramePr/>
          <p:nvPr>
            <p:extLst>
              <p:ext uri="{D42A27DB-BD31-4B8C-83A1-F6EECF244321}">
                <p14:modId xmlns:p14="http://schemas.microsoft.com/office/powerpoint/2010/main" val="2722884261"/>
              </p:ext>
            </p:extLst>
          </p:nvPr>
        </p:nvGraphicFramePr>
        <p:xfrm>
          <a:off x="448825" y="1489825"/>
          <a:ext cx="7982125" cy="3323550"/>
        </p:xfrm>
        <a:graphic>
          <a:graphicData uri="http://schemas.openxmlformats.org/drawingml/2006/table">
            <a:tbl>
              <a:tblPr>
                <a:noFill/>
                <a:tableStyleId>{8BBEBF51-DD92-4A46-9614-D885CD776E2D}</a:tableStyleId>
              </a:tblPr>
              <a:tblGrid>
                <a:gridCol w="2378400">
                  <a:extLst>
                    <a:ext uri="{9D8B030D-6E8A-4147-A177-3AD203B41FA5}">
                      <a16:colId xmlns:a16="http://schemas.microsoft.com/office/drawing/2014/main" val="20000"/>
                    </a:ext>
                  </a:extLst>
                </a:gridCol>
                <a:gridCol w="2630400">
                  <a:extLst>
                    <a:ext uri="{9D8B030D-6E8A-4147-A177-3AD203B41FA5}">
                      <a16:colId xmlns:a16="http://schemas.microsoft.com/office/drawing/2014/main" val="20001"/>
                    </a:ext>
                  </a:extLst>
                </a:gridCol>
                <a:gridCol w="2973325">
                  <a:extLst>
                    <a:ext uri="{9D8B030D-6E8A-4147-A177-3AD203B41FA5}">
                      <a16:colId xmlns:a16="http://schemas.microsoft.com/office/drawing/2014/main" val="20002"/>
                    </a:ext>
                  </a:extLst>
                </a:gridCol>
              </a:tblGrid>
              <a:tr h="545850">
                <a:tc>
                  <a:txBody>
                    <a:bodyPr/>
                    <a:lstStyle/>
                    <a:p>
                      <a:pPr marL="0" lvl="0" indent="0" algn="l" rtl="0">
                        <a:spcBef>
                          <a:spcPts val="0"/>
                        </a:spcBef>
                        <a:spcAft>
                          <a:spcPts val="0"/>
                        </a:spcAft>
                        <a:buNone/>
                      </a:pPr>
                      <a:r>
                        <a:rPr lang="en">
                          <a:solidFill>
                            <a:srgbClr val="FFFFFF"/>
                          </a:solidFill>
                        </a:rPr>
                        <a:t>Pick an example of each</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 dirty="0">
                          <a:solidFill>
                            <a:srgbClr val="FFFFFF"/>
                          </a:solidFill>
                        </a:rPr>
                        <a:t>Similarities</a:t>
                      </a:r>
                      <a:endParaRPr dirty="0">
                        <a:solidFill>
                          <a:srgbClr val="FFFFFF"/>
                        </a:solidFill>
                      </a:endParaRPr>
                    </a:p>
                  </a:txBody>
                  <a:tcPr marL="91425" marR="91425" marT="91425" marB="91425"/>
                </a:tc>
                <a:tc>
                  <a:txBody>
                    <a:bodyPr/>
                    <a:lstStyle/>
                    <a:p>
                      <a:pPr marL="0" lvl="0" indent="0" algn="l" rtl="0">
                        <a:spcBef>
                          <a:spcPts val="0"/>
                        </a:spcBef>
                        <a:spcAft>
                          <a:spcPts val="0"/>
                        </a:spcAft>
                        <a:buNone/>
                      </a:pPr>
                      <a:r>
                        <a:rPr lang="en" dirty="0">
                          <a:solidFill>
                            <a:srgbClr val="FFFFFF"/>
                          </a:solidFill>
                        </a:rPr>
                        <a:t>Differences</a:t>
                      </a:r>
                      <a:endParaRPr dirty="0">
                        <a:solidFill>
                          <a:srgbClr val="FFFFFF"/>
                        </a:solidFill>
                      </a:endParaRPr>
                    </a:p>
                  </a:txBody>
                  <a:tcPr marL="91425" marR="91425" marT="91425" marB="91425"/>
                </a:tc>
                <a:extLst>
                  <a:ext uri="{0D108BD9-81ED-4DB2-BD59-A6C34878D82A}">
                    <a16:rowId xmlns:a16="http://schemas.microsoft.com/office/drawing/2014/main" val="10000"/>
                  </a:ext>
                </a:extLst>
              </a:tr>
              <a:tr h="925900">
                <a:tc>
                  <a:txBody>
                    <a:bodyPr/>
                    <a:lstStyle/>
                    <a:p>
                      <a:pPr marL="0" lvl="0" indent="0" algn="l" rtl="0">
                        <a:spcBef>
                          <a:spcPts val="0"/>
                        </a:spcBef>
                        <a:spcAft>
                          <a:spcPts val="0"/>
                        </a:spcAft>
                        <a:buNone/>
                      </a:pPr>
                      <a:r>
                        <a:rPr lang="en">
                          <a:solidFill>
                            <a:srgbClr val="FFFFFF"/>
                          </a:solidFill>
                        </a:rPr>
                        <a:t>Private sector business </a:t>
                      </a:r>
                      <a:endParaRPr>
                        <a:solidFill>
                          <a:srgbClr val="FFFFFF"/>
                        </a:solidFill>
                      </a:endParaRPr>
                    </a:p>
                    <a:p>
                      <a:pPr marL="0" lvl="0" indent="0" algn="l" rtl="0">
                        <a:spcBef>
                          <a:spcPts val="0"/>
                        </a:spcBef>
                        <a:spcAft>
                          <a:spcPts val="0"/>
                        </a:spcAft>
                        <a:buNone/>
                      </a:pPr>
                      <a:endParaRPr>
                        <a:solidFill>
                          <a:srgbClr val="FFFFFF"/>
                        </a:solidFill>
                      </a:endParaRPr>
                    </a:p>
                    <a:p>
                      <a:pPr marL="0" lvl="0" indent="0" algn="l" rtl="0">
                        <a:spcBef>
                          <a:spcPts val="0"/>
                        </a:spcBef>
                        <a:spcAft>
                          <a:spcPts val="0"/>
                        </a:spcAft>
                        <a:buNone/>
                      </a:pPr>
                      <a:endParaRPr>
                        <a:solidFill>
                          <a:srgbClr val="FFFFFF"/>
                        </a:solidFill>
                      </a:endParaRPr>
                    </a:p>
                  </a:txBody>
                  <a:tcPr marL="91425" marR="91425" marT="91425" marB="91425"/>
                </a:tc>
                <a:tc>
                  <a:txBody>
                    <a:bodyPr/>
                    <a:lstStyle/>
                    <a:p>
                      <a:pPr marL="0" lvl="0" indent="0" algn="l" rtl="0">
                        <a:spcBef>
                          <a:spcPts val="0"/>
                        </a:spcBef>
                        <a:spcAft>
                          <a:spcPts val="0"/>
                        </a:spcAft>
                        <a:buNone/>
                      </a:pPr>
                      <a:endParaRPr>
                        <a:solidFill>
                          <a:srgbClr val="FFFFFF"/>
                        </a:solidFill>
                      </a:endParaRPr>
                    </a:p>
                  </a:txBody>
                  <a:tcPr marL="91425" marR="91425" marT="91425" marB="91425"/>
                </a:tc>
                <a:tc>
                  <a:txBody>
                    <a:bodyPr/>
                    <a:lstStyle/>
                    <a:p>
                      <a:pPr marL="0" lvl="0" indent="0" algn="l" rtl="0">
                        <a:spcBef>
                          <a:spcPts val="0"/>
                        </a:spcBef>
                        <a:spcAft>
                          <a:spcPts val="0"/>
                        </a:spcAft>
                        <a:buNone/>
                      </a:pPr>
                      <a:endParaRPr>
                        <a:solidFill>
                          <a:srgbClr val="FFFFFF"/>
                        </a:solidFill>
                      </a:endParaRPr>
                    </a:p>
                  </a:txBody>
                  <a:tcPr marL="91425" marR="91425" marT="91425" marB="91425"/>
                </a:tc>
                <a:extLst>
                  <a:ext uri="{0D108BD9-81ED-4DB2-BD59-A6C34878D82A}">
                    <a16:rowId xmlns:a16="http://schemas.microsoft.com/office/drawing/2014/main" val="10001"/>
                  </a:ext>
                </a:extLst>
              </a:tr>
              <a:tr h="925900">
                <a:tc>
                  <a:txBody>
                    <a:bodyPr/>
                    <a:lstStyle/>
                    <a:p>
                      <a:pPr marL="0" lvl="0" indent="0" algn="l" rtl="0">
                        <a:spcBef>
                          <a:spcPts val="0"/>
                        </a:spcBef>
                        <a:spcAft>
                          <a:spcPts val="0"/>
                        </a:spcAft>
                        <a:buNone/>
                      </a:pPr>
                      <a:r>
                        <a:rPr lang="en" dirty="0">
                          <a:solidFill>
                            <a:srgbClr val="FFFFFF"/>
                          </a:solidFill>
                        </a:rPr>
                        <a:t>Public  sector organisation</a:t>
                      </a:r>
                      <a:endParaRPr dirty="0">
                        <a:solidFill>
                          <a:srgbClr val="FFFFFF"/>
                        </a:solidFill>
                      </a:endParaRPr>
                    </a:p>
                    <a:p>
                      <a:pPr marL="0" lvl="0" indent="0" algn="l" rtl="0">
                        <a:spcBef>
                          <a:spcPts val="0"/>
                        </a:spcBef>
                        <a:spcAft>
                          <a:spcPts val="0"/>
                        </a:spcAft>
                        <a:buNone/>
                      </a:pPr>
                      <a:endParaRPr dirty="0">
                        <a:solidFill>
                          <a:srgbClr val="FFFFFF"/>
                        </a:solidFill>
                      </a:endParaRPr>
                    </a:p>
                    <a:p>
                      <a:pPr marL="0" lvl="0" indent="0" algn="l" rtl="0">
                        <a:spcBef>
                          <a:spcPts val="0"/>
                        </a:spcBef>
                        <a:spcAft>
                          <a:spcPts val="0"/>
                        </a:spcAft>
                        <a:buNone/>
                      </a:pPr>
                      <a:endParaRPr dirty="0">
                        <a:solidFill>
                          <a:srgbClr val="FFFFFF"/>
                        </a:solidFill>
                      </a:endParaRPr>
                    </a:p>
                  </a:txBody>
                  <a:tcPr marL="91425" marR="91425" marT="91425" marB="91425"/>
                </a:tc>
                <a:tc>
                  <a:txBody>
                    <a:bodyPr/>
                    <a:lstStyle/>
                    <a:p>
                      <a:pPr marL="0" lvl="0" indent="0" algn="l" rtl="0">
                        <a:spcBef>
                          <a:spcPts val="0"/>
                        </a:spcBef>
                        <a:spcAft>
                          <a:spcPts val="0"/>
                        </a:spcAft>
                        <a:buNone/>
                      </a:pPr>
                      <a:endParaRPr>
                        <a:solidFill>
                          <a:srgbClr val="FFFFFF"/>
                        </a:solidFill>
                      </a:endParaRPr>
                    </a:p>
                  </a:txBody>
                  <a:tcPr marL="91425" marR="91425" marT="91425" marB="91425"/>
                </a:tc>
                <a:tc>
                  <a:txBody>
                    <a:bodyPr/>
                    <a:lstStyle/>
                    <a:p>
                      <a:pPr marL="0" lvl="0" indent="0" algn="l" rtl="0">
                        <a:spcBef>
                          <a:spcPts val="0"/>
                        </a:spcBef>
                        <a:spcAft>
                          <a:spcPts val="0"/>
                        </a:spcAft>
                        <a:buNone/>
                      </a:pPr>
                      <a:endParaRPr>
                        <a:solidFill>
                          <a:srgbClr val="FFFFFF"/>
                        </a:solidFill>
                      </a:endParaRPr>
                    </a:p>
                  </a:txBody>
                  <a:tcPr marL="91425" marR="91425" marT="91425" marB="91425"/>
                </a:tc>
                <a:extLst>
                  <a:ext uri="{0D108BD9-81ED-4DB2-BD59-A6C34878D82A}">
                    <a16:rowId xmlns:a16="http://schemas.microsoft.com/office/drawing/2014/main" val="10002"/>
                  </a:ext>
                </a:extLst>
              </a:tr>
              <a:tr h="925900">
                <a:tc>
                  <a:txBody>
                    <a:bodyPr/>
                    <a:lstStyle/>
                    <a:p>
                      <a:pPr marL="0" lvl="0" indent="0" algn="l" rtl="0">
                        <a:spcBef>
                          <a:spcPts val="0"/>
                        </a:spcBef>
                        <a:spcAft>
                          <a:spcPts val="0"/>
                        </a:spcAft>
                        <a:buNone/>
                      </a:pPr>
                      <a:r>
                        <a:rPr lang="en">
                          <a:solidFill>
                            <a:srgbClr val="FFFFFF"/>
                          </a:solidFill>
                        </a:rPr>
                        <a:t>Not for profit organisation</a:t>
                      </a:r>
                      <a:endParaRPr>
                        <a:solidFill>
                          <a:srgbClr val="FFFFFF"/>
                        </a:solidFill>
                      </a:endParaRPr>
                    </a:p>
                    <a:p>
                      <a:pPr marL="0" lvl="0" indent="0" algn="l" rtl="0">
                        <a:spcBef>
                          <a:spcPts val="0"/>
                        </a:spcBef>
                        <a:spcAft>
                          <a:spcPts val="0"/>
                        </a:spcAft>
                        <a:buNone/>
                      </a:pPr>
                      <a:endParaRPr>
                        <a:solidFill>
                          <a:srgbClr val="FFFFFF"/>
                        </a:solidFill>
                      </a:endParaRPr>
                    </a:p>
                    <a:p>
                      <a:pPr marL="0" lvl="0" indent="0" algn="l" rtl="0">
                        <a:spcBef>
                          <a:spcPts val="0"/>
                        </a:spcBef>
                        <a:spcAft>
                          <a:spcPts val="0"/>
                        </a:spcAft>
                        <a:buNone/>
                      </a:pPr>
                      <a:endParaRPr>
                        <a:solidFill>
                          <a:srgbClr val="FFFFFF"/>
                        </a:solidFill>
                      </a:endParaRPr>
                    </a:p>
                  </a:txBody>
                  <a:tcPr marL="91425" marR="91425" marT="91425" marB="91425"/>
                </a:tc>
                <a:tc>
                  <a:txBody>
                    <a:bodyPr/>
                    <a:lstStyle/>
                    <a:p>
                      <a:pPr marL="0" lvl="0" indent="0" algn="l" rtl="0">
                        <a:spcBef>
                          <a:spcPts val="0"/>
                        </a:spcBef>
                        <a:spcAft>
                          <a:spcPts val="0"/>
                        </a:spcAft>
                        <a:buNone/>
                      </a:pPr>
                      <a:endParaRPr>
                        <a:solidFill>
                          <a:srgbClr val="FFFFFF"/>
                        </a:solidFill>
                      </a:endParaRPr>
                    </a:p>
                  </a:txBody>
                  <a:tcPr marL="91425" marR="91425" marT="91425" marB="91425"/>
                </a:tc>
                <a:tc>
                  <a:txBody>
                    <a:bodyPr/>
                    <a:lstStyle/>
                    <a:p>
                      <a:pPr marL="0" lvl="0" indent="0" algn="l" rtl="0">
                        <a:spcBef>
                          <a:spcPts val="0"/>
                        </a:spcBef>
                        <a:spcAft>
                          <a:spcPts val="0"/>
                        </a:spcAft>
                        <a:buNone/>
                      </a:pPr>
                      <a:endParaRPr dirty="0">
                        <a:solidFill>
                          <a:srgbClr val="FFFFFF"/>
                        </a:solidFill>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u="sng" dirty="0"/>
              <a:t>Activity 2 -Different types of Ownership</a:t>
            </a:r>
            <a:endParaRPr b="1" u="sng" dirty="0"/>
          </a:p>
        </p:txBody>
      </p:sp>
      <p:sp>
        <p:nvSpPr>
          <p:cNvPr id="88" name="Google Shape;88;p1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Find out about the different types of </a:t>
            </a:r>
            <a:r>
              <a:rPr lang="en" b="1"/>
              <a:t>ownership</a:t>
            </a:r>
            <a:r>
              <a:rPr lang="en"/>
              <a:t> a business can decide to have.</a:t>
            </a:r>
            <a:endParaRPr/>
          </a:p>
          <a:p>
            <a:pPr marL="0" lvl="0" indent="0" algn="l" rtl="0">
              <a:spcBef>
                <a:spcPts val="1600"/>
              </a:spcBef>
              <a:spcAft>
                <a:spcPts val="1600"/>
              </a:spcAft>
              <a:buNone/>
            </a:pPr>
            <a:r>
              <a:rPr lang="en"/>
              <a:t>Research the characteristics and different types of businesses that use it. List the advantages and disadvantages of each type. Put this in a table. See the example on the next slide.  GCSE bitesize gives lots of help.</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87900" y="193450"/>
            <a:ext cx="8612700" cy="950700"/>
          </a:xfrm>
          <a:prstGeom prst="rect">
            <a:avLst/>
          </a:prstGeom>
        </p:spPr>
        <p:txBody>
          <a:bodyPr spcFirstLastPara="1" wrap="square" lIns="91425" tIns="91425" rIns="91425" bIns="91425" anchor="b" anchorCtr="0">
            <a:noAutofit/>
          </a:bodyPr>
          <a:lstStyle/>
          <a:p>
            <a:pPr marL="0" lvl="0" indent="0" algn="l" rtl="0">
              <a:lnSpc>
                <a:spcPct val="107916"/>
              </a:lnSpc>
              <a:spcBef>
                <a:spcPts val="0"/>
              </a:spcBef>
              <a:spcAft>
                <a:spcPts val="800"/>
              </a:spcAft>
              <a:buNone/>
            </a:pPr>
            <a:r>
              <a:rPr lang="en" sz="2400" b="1" u="sng" dirty="0">
                <a:solidFill>
                  <a:srgbClr val="FFFFFF"/>
                </a:solidFill>
                <a:latin typeface="Roboto Slab" panose="020B0604020202020204" charset="0"/>
                <a:ea typeface="Roboto Slab" panose="020B0604020202020204" charset="0"/>
                <a:cs typeface="Century Gothic"/>
                <a:sym typeface="Century Gothic"/>
              </a:rPr>
              <a:t>Write down the characteristics, advantages and disadvantages of different types of ownership.</a:t>
            </a:r>
            <a:endParaRPr sz="2400" u="sng" dirty="0">
              <a:latin typeface="Roboto Slab" panose="020B0604020202020204" charset="0"/>
              <a:ea typeface="Roboto Slab" panose="020B0604020202020204" charset="0"/>
              <a:cs typeface="Century Gothic"/>
              <a:sym typeface="Century Gothic"/>
            </a:endParaRPr>
          </a:p>
        </p:txBody>
      </p:sp>
      <p:graphicFrame>
        <p:nvGraphicFramePr>
          <p:cNvPr id="94" name="Google Shape;94;p18"/>
          <p:cNvGraphicFramePr/>
          <p:nvPr>
            <p:extLst>
              <p:ext uri="{D42A27DB-BD31-4B8C-83A1-F6EECF244321}">
                <p14:modId xmlns:p14="http://schemas.microsoft.com/office/powerpoint/2010/main" val="1712619622"/>
              </p:ext>
            </p:extLst>
          </p:nvPr>
        </p:nvGraphicFramePr>
        <p:xfrm>
          <a:off x="143513" y="1387750"/>
          <a:ext cx="8856975" cy="3535680"/>
        </p:xfrm>
        <a:graphic>
          <a:graphicData uri="http://schemas.openxmlformats.org/drawingml/2006/table">
            <a:tbl>
              <a:tblPr bandRow="1">
                <a:noFill/>
                <a:tableStyleId>{A974EA4B-032C-4607-9840-26F1FACC626A}</a:tableStyleId>
              </a:tblPr>
              <a:tblGrid>
                <a:gridCol w="1527175">
                  <a:extLst>
                    <a:ext uri="{9D8B030D-6E8A-4147-A177-3AD203B41FA5}">
                      <a16:colId xmlns:a16="http://schemas.microsoft.com/office/drawing/2014/main" val="20000"/>
                    </a:ext>
                  </a:extLst>
                </a:gridCol>
                <a:gridCol w="2610475">
                  <a:extLst>
                    <a:ext uri="{9D8B030D-6E8A-4147-A177-3AD203B41FA5}">
                      <a16:colId xmlns:a16="http://schemas.microsoft.com/office/drawing/2014/main" val="20001"/>
                    </a:ext>
                  </a:extLst>
                </a:gridCol>
                <a:gridCol w="2505075">
                  <a:extLst>
                    <a:ext uri="{9D8B030D-6E8A-4147-A177-3AD203B41FA5}">
                      <a16:colId xmlns:a16="http://schemas.microsoft.com/office/drawing/2014/main" val="20002"/>
                    </a:ext>
                  </a:extLst>
                </a:gridCol>
                <a:gridCol w="2214250">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Type of ownership</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Characteristics and types of business that use it</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r>
                        <a:rPr lang="en" b="1" dirty="0">
                          <a:solidFill>
                            <a:srgbClr val="FFFFFF"/>
                          </a:solidFill>
                          <a:latin typeface="Century Gothic"/>
                          <a:ea typeface="Century Gothic"/>
                          <a:cs typeface="Century Gothic"/>
                          <a:sym typeface="Century Gothic"/>
                        </a:rPr>
                        <a:t>Advantages</a:t>
                      </a:r>
                      <a:endParaRPr b="1" dirty="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r>
                        <a:rPr lang="en" b="1" dirty="0">
                          <a:solidFill>
                            <a:srgbClr val="FFFFFF"/>
                          </a:solidFill>
                          <a:latin typeface="Century Gothic"/>
                          <a:ea typeface="Century Gothic"/>
                          <a:cs typeface="Century Gothic"/>
                          <a:sym typeface="Century Gothic"/>
                        </a:rPr>
                        <a:t>Disadvantages</a:t>
                      </a:r>
                      <a:endParaRPr b="1" dirty="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endParaRPr b="1">
                        <a:solidFill>
                          <a:srgbClr val="FFFFFF"/>
                        </a:solidFill>
                        <a:latin typeface="Century Gothic"/>
                        <a:ea typeface="Century Gothic"/>
                        <a:cs typeface="Century Gothic"/>
                        <a:sym typeface="Century Gothic"/>
                      </a:endParaRPr>
                    </a:p>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Sole trader</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endParaRPr b="1">
                        <a:solidFill>
                          <a:srgbClr val="FFFFFF"/>
                        </a:solidFill>
                        <a:latin typeface="Century Gothic"/>
                        <a:ea typeface="Century Gothic"/>
                        <a:cs typeface="Century Gothic"/>
                        <a:sym typeface="Century Gothic"/>
                      </a:endParaRPr>
                    </a:p>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Partnership</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endParaRPr b="1">
                        <a:solidFill>
                          <a:srgbClr val="FFFFFF"/>
                        </a:solidFill>
                        <a:latin typeface="Century Gothic"/>
                        <a:ea typeface="Century Gothic"/>
                        <a:cs typeface="Century Gothic"/>
                        <a:sym typeface="Century Gothic"/>
                      </a:endParaRPr>
                    </a:p>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Private limited company</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endParaRPr b="1">
                        <a:solidFill>
                          <a:srgbClr val="FFFFFF"/>
                        </a:solidFill>
                        <a:latin typeface="Century Gothic"/>
                        <a:ea typeface="Century Gothic"/>
                        <a:cs typeface="Century Gothic"/>
                        <a:sym typeface="Century Gothic"/>
                      </a:endParaRPr>
                    </a:p>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Public limited company</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endParaRPr b="1">
                        <a:solidFill>
                          <a:srgbClr val="FFFFFF"/>
                        </a:solidFill>
                        <a:latin typeface="Century Gothic"/>
                        <a:ea typeface="Century Gothic"/>
                        <a:cs typeface="Century Gothic"/>
                        <a:sym typeface="Century Gothic"/>
                      </a:endParaRPr>
                    </a:p>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Franchise</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highlight>
                          <a:srgbClr val="FFFFFF"/>
                        </a:highlight>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dirty="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u="sng" dirty="0"/>
              <a:t>Activity 3 - how to set up a limited company</a:t>
            </a:r>
            <a:endParaRPr b="1" u="sng" dirty="0"/>
          </a:p>
        </p:txBody>
      </p:sp>
      <p:sp>
        <p:nvSpPr>
          <p:cNvPr id="100" name="Google Shape;100;p19"/>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Use the government website to create a factfile on how to set up a limited company.  </a:t>
            </a:r>
            <a:r>
              <a:rPr lang="en" u="sng">
                <a:solidFill>
                  <a:srgbClr val="FFFFFF"/>
                </a:solidFill>
                <a:latin typeface="Arial"/>
                <a:ea typeface="Arial"/>
                <a:cs typeface="Arial"/>
                <a:sym typeface="Arial"/>
                <a:hlinkClick r:id="rId3"/>
              </a:rPr>
              <a:t>https://www.gov.uk/limited-company-formation</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Explain the difference between a company limited by shares and a company limited by guarantee.</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Include the  7 steps the government suggest you take when you set up a limited company.</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Give some more details about each stage such as the documents you have to create to set up the business (memorandum of association and articles of association, the financial records you will have to keep)</a:t>
            </a:r>
            <a:endParaRPr>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u="sng" dirty="0"/>
              <a:t>Activity 4 -Aims and Objectives</a:t>
            </a:r>
            <a:endParaRPr b="1" u="sng" dirty="0"/>
          </a:p>
        </p:txBody>
      </p:sp>
      <p:sp>
        <p:nvSpPr>
          <p:cNvPr id="106" name="Google Shape;106;p20"/>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dirty="0"/>
              <a:t>Find out what a mission statement is. List the mission statements of 5 different organisations.</a:t>
            </a:r>
            <a:endParaRPr sz="2400" dirty="0"/>
          </a:p>
          <a:p>
            <a:pPr marL="457200" lvl="0" indent="-381000" algn="l" rtl="0">
              <a:spcBef>
                <a:spcPts val="0"/>
              </a:spcBef>
              <a:spcAft>
                <a:spcPts val="0"/>
              </a:spcAft>
              <a:buSzPts val="2400"/>
              <a:buChar char="●"/>
            </a:pPr>
            <a:r>
              <a:rPr lang="en" sz="2400" dirty="0"/>
              <a:t>List the different financial and non-financial aims a business may have. </a:t>
            </a:r>
            <a:endParaRPr sz="2400" dirty="0"/>
          </a:p>
          <a:p>
            <a:pPr marL="457200" lvl="0" indent="-381000" algn="l" rtl="0">
              <a:spcBef>
                <a:spcPts val="0"/>
              </a:spcBef>
              <a:spcAft>
                <a:spcPts val="0"/>
              </a:spcAft>
              <a:buSzPts val="2400"/>
              <a:buChar char="●"/>
            </a:pPr>
            <a:r>
              <a:rPr lang="en" sz="2400" dirty="0"/>
              <a:t>Find out what a SMART objective is.</a:t>
            </a:r>
            <a:endParaRPr sz="2400" dirty="0"/>
          </a:p>
          <a:p>
            <a:pPr marL="457200" lvl="0" indent="-381000" algn="l" rtl="0">
              <a:spcBef>
                <a:spcPts val="0"/>
              </a:spcBef>
              <a:spcAft>
                <a:spcPts val="0"/>
              </a:spcAft>
              <a:buSzPts val="2400"/>
              <a:buChar char="●"/>
            </a:pPr>
            <a:r>
              <a:rPr lang="en" sz="2400" dirty="0"/>
              <a:t>Give some examples of SMART objectives for a business.</a:t>
            </a: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u="sng" dirty="0"/>
              <a:t>Activity 5- Stakeholders</a:t>
            </a:r>
            <a:endParaRPr b="1" u="sng" dirty="0"/>
          </a:p>
        </p:txBody>
      </p:sp>
      <p:sp>
        <p:nvSpPr>
          <p:cNvPr id="112" name="Google Shape;112;p21"/>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dirty="0"/>
              <a:t>Find out what a stakeholder is.</a:t>
            </a:r>
            <a:endParaRPr sz="2400" dirty="0"/>
          </a:p>
          <a:p>
            <a:pPr marL="457200" lvl="0" indent="-381000" algn="l" rtl="0">
              <a:spcBef>
                <a:spcPts val="0"/>
              </a:spcBef>
              <a:spcAft>
                <a:spcPts val="0"/>
              </a:spcAft>
              <a:buSzPts val="2400"/>
              <a:buChar char="●"/>
            </a:pPr>
            <a:r>
              <a:rPr lang="en" sz="2400" dirty="0"/>
              <a:t>Identify the different stakeholders a business </a:t>
            </a:r>
            <a:r>
              <a:rPr lang="en-GB" sz="2400" dirty="0"/>
              <a:t>of your choice </a:t>
            </a:r>
            <a:r>
              <a:rPr lang="en" sz="2400" dirty="0"/>
              <a:t>may have.</a:t>
            </a:r>
            <a:endParaRPr sz="2400" dirty="0"/>
          </a:p>
          <a:p>
            <a:pPr marL="457200" lvl="0" indent="-381000" algn="l" rtl="0">
              <a:spcBef>
                <a:spcPts val="0"/>
              </a:spcBef>
              <a:spcAft>
                <a:spcPts val="0"/>
              </a:spcAft>
              <a:buSzPts val="2400"/>
              <a:buChar char="●"/>
            </a:pPr>
            <a:r>
              <a:rPr lang="en" sz="2400" dirty="0"/>
              <a:t>Explain what each one would want out of </a:t>
            </a:r>
            <a:r>
              <a:rPr lang="en-GB" sz="2400" dirty="0"/>
              <a:t>the</a:t>
            </a:r>
            <a:r>
              <a:rPr lang="en" sz="2400" dirty="0"/>
              <a:t> business.</a:t>
            </a:r>
            <a:endParaRPr sz="2400" dirty="0"/>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681</Words>
  <Application>Microsoft Office PowerPoint</Application>
  <PresentationFormat>On-screen Show (16:9)</PresentationFormat>
  <Paragraphs>75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Roboto</vt:lpstr>
      <vt:lpstr>Roboto Slab</vt:lpstr>
      <vt:lpstr>Arial</vt:lpstr>
      <vt:lpstr>Century Gothic</vt:lpstr>
      <vt:lpstr>Marina</vt:lpstr>
      <vt:lpstr>Y11-Y12 Transition Work</vt:lpstr>
      <vt:lpstr>The following activities will help you with your Business assignments in Y12.</vt:lpstr>
      <vt:lpstr>Activity 1 - Create a document to answer the following:</vt:lpstr>
      <vt:lpstr>Example of a table you could use</vt:lpstr>
      <vt:lpstr>Activity 2 -Different types of Ownership</vt:lpstr>
      <vt:lpstr>Write down the characteristics, advantages and disadvantages of different types of ownership.</vt:lpstr>
      <vt:lpstr>Activity 3 - how to set up a limited company</vt:lpstr>
      <vt:lpstr>Activity 4 -Aims and Objectives</vt:lpstr>
      <vt:lpstr>Activity 5- Stakeholders</vt:lpstr>
      <vt:lpstr>Activity 6- write a report on a business of your choice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Transition Work</dc:title>
  <dc:creator>? KCarpenter</dc:creator>
  <cp:lastModifiedBy>Mrs K Carpenter</cp:lastModifiedBy>
  <cp:revision>2</cp:revision>
  <dcterms:created xsi:type="dcterms:W3CDTF">2020-04-27T11:56:42Z</dcterms:created>
  <dcterms:modified xsi:type="dcterms:W3CDTF">2020-05-04T13:09:12Z</dcterms:modified>
</cp:coreProperties>
</file>